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129645-E0F8-41D3-9AF6-215536A1F2BA}" type="datetimeFigureOut">
              <a:rPr lang="en-US" smtClean="0"/>
              <a:t>5/4/2014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35E90E-F345-49BA-A095-FE9368F35FF2}" type="slidenum">
              <a:rPr lang="en-US" smtClean="0"/>
              <a:t>‹#›</a:t>
            </a:fld>
            <a:endParaRPr lang="en-US"/>
          </a:p>
        </p:txBody>
      </p:sp>
    </p:spTree>
    <p:extLst>
      <p:ext uri="{BB962C8B-B14F-4D97-AF65-F5344CB8AC3E}">
        <p14:creationId xmlns:p14="http://schemas.microsoft.com/office/powerpoint/2010/main" val="2593315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35E90E-F345-49BA-A095-FE9368F35FF2}" type="slidenum">
              <a:rPr lang="en-US" smtClean="0"/>
              <a:t>15</a:t>
            </a:fld>
            <a:endParaRPr lang="en-US"/>
          </a:p>
        </p:txBody>
      </p:sp>
    </p:spTree>
    <p:extLst>
      <p:ext uri="{BB962C8B-B14F-4D97-AF65-F5344CB8AC3E}">
        <p14:creationId xmlns:p14="http://schemas.microsoft.com/office/powerpoint/2010/main" val="1882396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04F3B87-2A9C-47B7-98B6-EE1607984BA9}"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0E8F4-1AF1-43D5-9A3D-0631B57D117C}" type="slidenum">
              <a:rPr lang="en-US" smtClean="0"/>
              <a:t>‹#›</a:t>
            </a:fld>
            <a:endParaRPr lang="en-US"/>
          </a:p>
        </p:txBody>
      </p:sp>
    </p:spTree>
    <p:extLst>
      <p:ext uri="{BB962C8B-B14F-4D97-AF65-F5344CB8AC3E}">
        <p14:creationId xmlns:p14="http://schemas.microsoft.com/office/powerpoint/2010/main" val="4100680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4F3B87-2A9C-47B7-98B6-EE1607984BA9}"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0E8F4-1AF1-43D5-9A3D-0631B57D117C}" type="slidenum">
              <a:rPr lang="en-US" smtClean="0"/>
              <a:t>‹#›</a:t>
            </a:fld>
            <a:endParaRPr lang="en-US"/>
          </a:p>
        </p:txBody>
      </p:sp>
    </p:spTree>
    <p:extLst>
      <p:ext uri="{BB962C8B-B14F-4D97-AF65-F5344CB8AC3E}">
        <p14:creationId xmlns:p14="http://schemas.microsoft.com/office/powerpoint/2010/main" val="4288289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4F3B87-2A9C-47B7-98B6-EE1607984BA9}"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0E8F4-1AF1-43D5-9A3D-0631B57D117C}" type="slidenum">
              <a:rPr lang="en-US" smtClean="0"/>
              <a:t>‹#›</a:t>
            </a:fld>
            <a:endParaRPr lang="en-US"/>
          </a:p>
        </p:txBody>
      </p:sp>
    </p:spTree>
    <p:extLst>
      <p:ext uri="{BB962C8B-B14F-4D97-AF65-F5344CB8AC3E}">
        <p14:creationId xmlns:p14="http://schemas.microsoft.com/office/powerpoint/2010/main" val="374439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4F3B87-2A9C-47B7-98B6-EE1607984BA9}"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0E8F4-1AF1-43D5-9A3D-0631B57D117C}" type="slidenum">
              <a:rPr lang="en-US" smtClean="0"/>
              <a:t>‹#›</a:t>
            </a:fld>
            <a:endParaRPr lang="en-US"/>
          </a:p>
        </p:txBody>
      </p:sp>
    </p:spTree>
    <p:extLst>
      <p:ext uri="{BB962C8B-B14F-4D97-AF65-F5344CB8AC3E}">
        <p14:creationId xmlns:p14="http://schemas.microsoft.com/office/powerpoint/2010/main" val="783749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4F3B87-2A9C-47B7-98B6-EE1607984BA9}"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10E8F4-1AF1-43D5-9A3D-0631B57D117C}" type="slidenum">
              <a:rPr lang="en-US" smtClean="0"/>
              <a:t>‹#›</a:t>
            </a:fld>
            <a:endParaRPr lang="en-US"/>
          </a:p>
        </p:txBody>
      </p:sp>
    </p:spTree>
    <p:extLst>
      <p:ext uri="{BB962C8B-B14F-4D97-AF65-F5344CB8AC3E}">
        <p14:creationId xmlns:p14="http://schemas.microsoft.com/office/powerpoint/2010/main" val="464705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04F3B87-2A9C-47B7-98B6-EE1607984BA9}"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10E8F4-1AF1-43D5-9A3D-0631B57D117C}" type="slidenum">
              <a:rPr lang="en-US" smtClean="0"/>
              <a:t>‹#›</a:t>
            </a:fld>
            <a:endParaRPr lang="en-US"/>
          </a:p>
        </p:txBody>
      </p:sp>
    </p:spTree>
    <p:extLst>
      <p:ext uri="{BB962C8B-B14F-4D97-AF65-F5344CB8AC3E}">
        <p14:creationId xmlns:p14="http://schemas.microsoft.com/office/powerpoint/2010/main" val="1163112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04F3B87-2A9C-47B7-98B6-EE1607984BA9}" type="datetimeFigureOut">
              <a:rPr lang="en-US" smtClean="0"/>
              <a:t>5/4/2014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10E8F4-1AF1-43D5-9A3D-0631B57D117C}" type="slidenum">
              <a:rPr lang="en-US" smtClean="0"/>
              <a:t>‹#›</a:t>
            </a:fld>
            <a:endParaRPr lang="en-US"/>
          </a:p>
        </p:txBody>
      </p:sp>
    </p:spTree>
    <p:extLst>
      <p:ext uri="{BB962C8B-B14F-4D97-AF65-F5344CB8AC3E}">
        <p14:creationId xmlns:p14="http://schemas.microsoft.com/office/powerpoint/2010/main" val="4091920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04F3B87-2A9C-47B7-98B6-EE1607984BA9}" type="datetimeFigureOut">
              <a:rPr lang="en-US" smtClean="0"/>
              <a:t>5/4/2014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10E8F4-1AF1-43D5-9A3D-0631B57D117C}" type="slidenum">
              <a:rPr lang="en-US" smtClean="0"/>
              <a:t>‹#›</a:t>
            </a:fld>
            <a:endParaRPr lang="en-US"/>
          </a:p>
        </p:txBody>
      </p:sp>
    </p:spTree>
    <p:extLst>
      <p:ext uri="{BB962C8B-B14F-4D97-AF65-F5344CB8AC3E}">
        <p14:creationId xmlns:p14="http://schemas.microsoft.com/office/powerpoint/2010/main" val="3860806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4F3B87-2A9C-47B7-98B6-EE1607984BA9}" type="datetimeFigureOut">
              <a:rPr lang="en-US" smtClean="0"/>
              <a:t>5/4/2014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10E8F4-1AF1-43D5-9A3D-0631B57D117C}" type="slidenum">
              <a:rPr lang="en-US" smtClean="0"/>
              <a:t>‹#›</a:t>
            </a:fld>
            <a:endParaRPr lang="en-US"/>
          </a:p>
        </p:txBody>
      </p:sp>
    </p:spTree>
    <p:extLst>
      <p:ext uri="{BB962C8B-B14F-4D97-AF65-F5344CB8AC3E}">
        <p14:creationId xmlns:p14="http://schemas.microsoft.com/office/powerpoint/2010/main" val="180524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4F3B87-2A9C-47B7-98B6-EE1607984BA9}"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10E8F4-1AF1-43D5-9A3D-0631B57D117C}" type="slidenum">
              <a:rPr lang="en-US" smtClean="0"/>
              <a:t>‹#›</a:t>
            </a:fld>
            <a:endParaRPr lang="en-US"/>
          </a:p>
        </p:txBody>
      </p:sp>
    </p:spTree>
    <p:extLst>
      <p:ext uri="{BB962C8B-B14F-4D97-AF65-F5344CB8AC3E}">
        <p14:creationId xmlns:p14="http://schemas.microsoft.com/office/powerpoint/2010/main" val="93580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4F3B87-2A9C-47B7-98B6-EE1607984BA9}"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10E8F4-1AF1-43D5-9A3D-0631B57D117C}" type="slidenum">
              <a:rPr lang="en-US" smtClean="0"/>
              <a:t>‹#›</a:t>
            </a:fld>
            <a:endParaRPr lang="en-US"/>
          </a:p>
        </p:txBody>
      </p:sp>
    </p:spTree>
    <p:extLst>
      <p:ext uri="{BB962C8B-B14F-4D97-AF65-F5344CB8AC3E}">
        <p14:creationId xmlns:p14="http://schemas.microsoft.com/office/powerpoint/2010/main" val="1201747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4F3B87-2A9C-47B7-98B6-EE1607984BA9}" type="datetimeFigureOut">
              <a:rPr lang="en-US" smtClean="0"/>
              <a:t>5/4/2014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10E8F4-1AF1-43D5-9A3D-0631B57D117C}" type="slidenum">
              <a:rPr lang="en-US" smtClean="0"/>
              <a:t>‹#›</a:t>
            </a:fld>
            <a:endParaRPr lang="en-US"/>
          </a:p>
        </p:txBody>
      </p:sp>
    </p:spTree>
    <p:extLst>
      <p:ext uri="{BB962C8B-B14F-4D97-AF65-F5344CB8AC3E}">
        <p14:creationId xmlns:p14="http://schemas.microsoft.com/office/powerpoint/2010/main" val="17574800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UNIVERSITY OF LUSAKA</a:t>
            </a:r>
            <a:br>
              <a:rPr lang="en-US" dirty="0" smtClean="0"/>
            </a:br>
            <a:r>
              <a:rPr lang="en-US" dirty="0" smtClean="0"/>
              <a:t>SCHOOL OF LAW</a:t>
            </a:r>
            <a:r>
              <a:rPr lang="en-US" dirty="0"/>
              <a:t/>
            </a:r>
            <a:br>
              <a:rPr lang="en-US" dirty="0"/>
            </a:b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L340 – IP LAW</a:t>
            </a:r>
          </a:p>
          <a:p>
            <a:r>
              <a:rPr lang="en-US" b="1" dirty="0" smtClean="0"/>
              <a:t>UNIT </a:t>
            </a:r>
            <a:r>
              <a:rPr lang="en-US" b="1" dirty="0" smtClean="0"/>
              <a:t>28 </a:t>
            </a:r>
            <a:r>
              <a:rPr lang="en-US" b="1" dirty="0" smtClean="0"/>
              <a:t>– </a:t>
            </a:r>
            <a:r>
              <a:rPr lang="en-US" b="1" dirty="0" smtClean="0"/>
              <a:t>LAW OF BREACH OF CONFIDENCE </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29695090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HISTORICAL DEVELOPMENT</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a:t>The case of </a:t>
            </a:r>
            <a:r>
              <a:rPr lang="en-US" i="1" dirty="0" err="1"/>
              <a:t>Saltman</a:t>
            </a:r>
            <a:r>
              <a:rPr lang="en-US" i="1" dirty="0"/>
              <a:t> Engineering Co Ltd v Campbell Engineering Co Ltd</a:t>
            </a:r>
            <a:r>
              <a:rPr lang="en-US" dirty="0"/>
              <a:t> laid the foundations of modern form of the law of breach of confidence. </a:t>
            </a:r>
            <a:r>
              <a:rPr lang="en-US" dirty="0" err="1"/>
              <a:t>Saltmans</a:t>
            </a:r>
            <a:r>
              <a:rPr lang="en-US" dirty="0"/>
              <a:t> associated companies owned copyright in drawings for a leather punch. On their behalf, a third person, Monarch arranged for the defendant to manufacture punches for them. It was alleged that in implied breach of confidence the defendant used the drawings to manufacture and sell its own punches. </a:t>
            </a:r>
          </a:p>
          <a:p>
            <a:pPr algn="just"/>
            <a:endParaRPr lang="en-US" dirty="0"/>
          </a:p>
        </p:txBody>
      </p:sp>
    </p:spTree>
    <p:extLst>
      <p:ext uri="{BB962C8B-B14F-4D97-AF65-F5344CB8AC3E}">
        <p14:creationId xmlns:p14="http://schemas.microsoft.com/office/powerpoint/2010/main" val="10356792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ELEMENTS OF THE BREACH OF CONFIDENCE</a:t>
            </a:r>
            <a:br>
              <a:rPr lang="en-US" sz="3200" b="1" dirty="0"/>
            </a:br>
            <a:endParaRPr lang="en-US" sz="3200" dirty="0"/>
          </a:p>
        </p:txBody>
      </p:sp>
      <p:sp>
        <p:nvSpPr>
          <p:cNvPr id="3" name="Content Placeholder 2"/>
          <p:cNvSpPr>
            <a:spLocks noGrp="1"/>
          </p:cNvSpPr>
          <p:nvPr>
            <p:ph idx="1"/>
          </p:nvPr>
        </p:nvSpPr>
        <p:spPr/>
        <p:txBody>
          <a:bodyPr>
            <a:normAutofit fontScale="77500" lnSpcReduction="20000"/>
          </a:bodyPr>
          <a:lstStyle/>
          <a:p>
            <a:pPr algn="just"/>
            <a:r>
              <a:rPr lang="en-US" b="1" dirty="0"/>
              <a:t>The elements of the action for breach of confidence were laid down by </a:t>
            </a:r>
            <a:r>
              <a:rPr lang="en-US" b="1" dirty="0" err="1"/>
              <a:t>Megarry</a:t>
            </a:r>
            <a:r>
              <a:rPr lang="en-US" b="1" dirty="0"/>
              <a:t> J. in the case of </a:t>
            </a:r>
            <a:r>
              <a:rPr lang="en-US" b="1" i="1" dirty="0"/>
              <a:t>Coco v AN Clark(Engineers) </a:t>
            </a:r>
            <a:r>
              <a:rPr lang="en-US" b="1" i="1" dirty="0" smtClean="0"/>
              <a:t>Ltd.</a:t>
            </a:r>
          </a:p>
          <a:p>
            <a:pPr algn="just"/>
            <a:r>
              <a:rPr lang="en-US" dirty="0" err="1"/>
              <a:t>Megarry</a:t>
            </a:r>
            <a:r>
              <a:rPr lang="en-US" dirty="0"/>
              <a:t> J. identified three elements required to establish the action for breach of confidence. He stated as follows:</a:t>
            </a:r>
          </a:p>
          <a:p>
            <a:pPr algn="just"/>
            <a:r>
              <a:rPr lang="en-US" b="1" dirty="0" smtClean="0"/>
              <a:t>“In </a:t>
            </a:r>
            <a:r>
              <a:rPr lang="en-US" b="1" dirty="0"/>
              <a:t>my judgment, three elements are normally required if, apart from contract, a case of breach of contract is to succeed. First, the information itself, (in the words of Lord Greene M.R. in the </a:t>
            </a:r>
            <a:r>
              <a:rPr lang="en-US" b="1" i="1" dirty="0" err="1"/>
              <a:t>Saltman</a:t>
            </a:r>
            <a:r>
              <a:rPr lang="en-US" b="1" dirty="0"/>
              <a:t> case) must “have the necessary quality of confidence about it.” Secondly, that information must have been imparted in circumstances importing an obligation of confidence. Thirdly, there must be an unauthorized use of that information to the detriment of the party communicating it</a:t>
            </a:r>
            <a:r>
              <a:rPr lang="en-US" b="1" dirty="0" smtClean="0"/>
              <a:t>.” </a:t>
            </a:r>
            <a:endParaRPr lang="en-US" b="1" dirty="0"/>
          </a:p>
          <a:p>
            <a:pPr algn="just"/>
            <a:endParaRPr lang="en-US" dirty="0"/>
          </a:p>
        </p:txBody>
      </p:sp>
    </p:spTree>
    <p:extLst>
      <p:ext uri="{BB962C8B-B14F-4D97-AF65-F5344CB8AC3E}">
        <p14:creationId xmlns:p14="http://schemas.microsoft.com/office/powerpoint/2010/main" val="1191515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ELEMENTS OF THE BREACH OF CONFIDENCE</a:t>
            </a:r>
            <a:br>
              <a:rPr lang="en-US" sz="3200" b="1" dirty="0"/>
            </a:br>
            <a:endParaRPr lang="en-US" sz="3200" dirty="0"/>
          </a:p>
        </p:txBody>
      </p:sp>
      <p:sp>
        <p:nvSpPr>
          <p:cNvPr id="3" name="Content Placeholder 2"/>
          <p:cNvSpPr>
            <a:spLocks noGrp="1"/>
          </p:cNvSpPr>
          <p:nvPr>
            <p:ph idx="1"/>
          </p:nvPr>
        </p:nvSpPr>
        <p:spPr/>
        <p:txBody>
          <a:bodyPr>
            <a:normAutofit/>
          </a:bodyPr>
          <a:lstStyle/>
          <a:p>
            <a:pPr algn="just"/>
            <a:r>
              <a:rPr lang="en-US" dirty="0"/>
              <a:t>For information to be treated as confidential and subject to protection by the law of confidence it must meet the requirements stated in the case of </a:t>
            </a:r>
            <a:r>
              <a:rPr lang="en-US" i="1" dirty="0"/>
              <a:t>Coco v AN Clark(Engineers) Ltd, </a:t>
            </a:r>
            <a:r>
              <a:rPr lang="en-US" dirty="0"/>
              <a:t>namely</a:t>
            </a:r>
            <a:r>
              <a:rPr lang="en-US" dirty="0" smtClean="0"/>
              <a:t>:</a:t>
            </a:r>
            <a:endParaRPr lang="en-US" dirty="0"/>
          </a:p>
          <a:p>
            <a:pPr algn="just"/>
            <a:r>
              <a:rPr lang="en-US" b="1" dirty="0"/>
              <a:t>(i)      Quality of Confidence</a:t>
            </a:r>
          </a:p>
          <a:p>
            <a:pPr algn="just"/>
            <a:r>
              <a:rPr lang="en-US" b="1" dirty="0"/>
              <a:t>(ii)     Obligation of Confidence</a:t>
            </a:r>
          </a:p>
          <a:p>
            <a:pPr algn="just"/>
            <a:r>
              <a:rPr lang="en-US" b="1" dirty="0"/>
              <a:t>(iii)    </a:t>
            </a:r>
            <a:r>
              <a:rPr lang="en-US" b="1" dirty="0" err="1"/>
              <a:t>Unauthorised</a:t>
            </a:r>
            <a:r>
              <a:rPr lang="en-US" b="1" dirty="0"/>
              <a:t> Use of Information  </a:t>
            </a:r>
          </a:p>
          <a:p>
            <a:pPr algn="just"/>
            <a:endParaRPr lang="en-US" dirty="0"/>
          </a:p>
        </p:txBody>
      </p:sp>
    </p:spTree>
    <p:extLst>
      <p:ext uri="{BB962C8B-B14F-4D97-AF65-F5344CB8AC3E}">
        <p14:creationId xmlns:p14="http://schemas.microsoft.com/office/powerpoint/2010/main" val="2928573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CONFIDENTIAL QUALITY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a:t>Various types of information may be considered as confidential information. These may include </a:t>
            </a:r>
            <a:r>
              <a:rPr lang="en-US" b="1" dirty="0"/>
              <a:t>technical, commercial or personal or private information. </a:t>
            </a:r>
            <a:endParaRPr lang="en-US" b="1" dirty="0" smtClean="0"/>
          </a:p>
          <a:p>
            <a:pPr algn="just"/>
            <a:r>
              <a:rPr lang="en-US" dirty="0" smtClean="0"/>
              <a:t>In </a:t>
            </a:r>
            <a:r>
              <a:rPr lang="en-US" i="1" dirty="0"/>
              <a:t>R v Department of Health</a:t>
            </a:r>
            <a:r>
              <a:rPr lang="en-US" dirty="0"/>
              <a:t>, Simon J. stated that there are four main classes of information traditionally regarded as confidential, being </a:t>
            </a:r>
            <a:r>
              <a:rPr lang="en-US" b="1" dirty="0"/>
              <a:t>trade secrets, personal confidences, government information and artistic and literary confidences.</a:t>
            </a:r>
            <a:r>
              <a:rPr lang="en-US" b="1" dirty="0" smtClean="0">
                <a:effectLst/>
              </a:rPr>
              <a:t> </a:t>
            </a:r>
            <a:endParaRPr lang="en-US" dirty="0"/>
          </a:p>
          <a:p>
            <a:pPr algn="just"/>
            <a:endParaRPr lang="en-US" dirty="0"/>
          </a:p>
        </p:txBody>
      </p:sp>
    </p:spTree>
    <p:extLst>
      <p:ext uri="{BB962C8B-B14F-4D97-AF65-F5344CB8AC3E}">
        <p14:creationId xmlns:p14="http://schemas.microsoft.com/office/powerpoint/2010/main" val="17738647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CONFIDENTIAL QUALITY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b="1" dirty="0" smtClean="0"/>
              <a:t>The </a:t>
            </a:r>
            <a:r>
              <a:rPr lang="en-US" b="1" dirty="0"/>
              <a:t>law of confidence does not require information to be completely secret in order to be considered confidential. </a:t>
            </a:r>
            <a:endParaRPr lang="en-US" b="1" dirty="0" smtClean="0"/>
          </a:p>
          <a:p>
            <a:pPr algn="just"/>
            <a:r>
              <a:rPr lang="en-US" dirty="0" smtClean="0"/>
              <a:t>Information </a:t>
            </a:r>
            <a:r>
              <a:rPr lang="en-US" dirty="0"/>
              <a:t>will be </a:t>
            </a:r>
            <a:r>
              <a:rPr lang="en-US" b="1" dirty="0"/>
              <a:t>protected provided that it is limited in the scope of its availability. The information to be protected must not be common or public knowledge or a matter of public record. </a:t>
            </a:r>
            <a:endParaRPr lang="en-US" b="1" dirty="0" smtClean="0"/>
          </a:p>
          <a:p>
            <a:pPr algn="just"/>
            <a:r>
              <a:rPr lang="en-US" dirty="0" smtClean="0"/>
              <a:t>Information </a:t>
            </a:r>
            <a:r>
              <a:rPr lang="en-US" dirty="0"/>
              <a:t>which </a:t>
            </a:r>
            <a:r>
              <a:rPr lang="en-US" b="1" dirty="0"/>
              <a:t>is not readily available to the general public is capable of protection, but once information becomes publicly available or known by a substantial number of people it will lose its confidential character. </a:t>
            </a:r>
          </a:p>
        </p:txBody>
      </p:sp>
    </p:spTree>
    <p:extLst>
      <p:ext uri="{BB962C8B-B14F-4D97-AF65-F5344CB8AC3E}">
        <p14:creationId xmlns:p14="http://schemas.microsoft.com/office/powerpoint/2010/main" val="19938400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CONFIDENTIAL QUALITY   </a:t>
            </a:r>
            <a:br>
              <a:rPr lang="en-US" b="1" dirty="0"/>
            </a:br>
            <a:endParaRPr lang="en-US" dirty="0"/>
          </a:p>
        </p:txBody>
      </p:sp>
      <p:sp>
        <p:nvSpPr>
          <p:cNvPr id="3" name="Content Placeholder 2"/>
          <p:cNvSpPr>
            <a:spLocks noGrp="1"/>
          </p:cNvSpPr>
          <p:nvPr>
            <p:ph idx="1"/>
          </p:nvPr>
        </p:nvSpPr>
        <p:spPr/>
        <p:txBody>
          <a:bodyPr/>
          <a:lstStyle/>
          <a:p>
            <a:pPr algn="just"/>
            <a:r>
              <a:rPr lang="en-US" dirty="0"/>
              <a:t>Therefore, simply marking the document “PRIVATE AND CONFIDENTIAL” will not be considered sufficient to make the document so marked qualify as confidential if the information is in public domain</a:t>
            </a:r>
            <a:r>
              <a:rPr lang="en-US" dirty="0" smtClean="0"/>
              <a:t>. </a:t>
            </a:r>
            <a:endParaRPr lang="en-US" dirty="0"/>
          </a:p>
        </p:txBody>
      </p:sp>
    </p:spTree>
    <p:extLst>
      <p:ext uri="{BB962C8B-B14F-4D97-AF65-F5344CB8AC3E}">
        <p14:creationId xmlns:p14="http://schemas.microsoft.com/office/powerpoint/2010/main" val="9372683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Trade Secrets </a:t>
            </a:r>
            <a:endParaRPr lang="en-US" b="1" dirty="0"/>
          </a:p>
        </p:txBody>
      </p:sp>
      <p:sp>
        <p:nvSpPr>
          <p:cNvPr id="3" name="Content Placeholder 2"/>
          <p:cNvSpPr>
            <a:spLocks noGrp="1"/>
          </p:cNvSpPr>
          <p:nvPr>
            <p:ph idx="1"/>
          </p:nvPr>
        </p:nvSpPr>
        <p:spPr/>
        <p:txBody>
          <a:bodyPr>
            <a:normAutofit fontScale="77500" lnSpcReduction="20000"/>
          </a:bodyPr>
          <a:lstStyle/>
          <a:p>
            <a:pPr algn="just"/>
            <a:r>
              <a:rPr lang="en-US" b="1" dirty="0" smtClean="0"/>
              <a:t>All </a:t>
            </a:r>
            <a:r>
              <a:rPr lang="en-US" b="1" dirty="0"/>
              <a:t>businesses have trade secrets. Thus any confidential business information that provides an enterprise with a competitive edge may be considered to be a trade secret. </a:t>
            </a:r>
            <a:endParaRPr lang="en-US" b="1" dirty="0" smtClean="0"/>
          </a:p>
          <a:p>
            <a:pPr algn="just"/>
            <a:r>
              <a:rPr lang="en-US" dirty="0" smtClean="0"/>
              <a:t>These </a:t>
            </a:r>
            <a:r>
              <a:rPr lang="en-US" dirty="0"/>
              <a:t>may include the </a:t>
            </a:r>
            <a:r>
              <a:rPr lang="en-US" b="1" dirty="0"/>
              <a:t>manufacturing processes, techniques and know-how, lists of customers, formulas for producing products, personal records, financial information, manuals, ingredients, business strategies, business plans, marketing plans, information about research and development activities. </a:t>
            </a:r>
            <a:endParaRPr lang="en-US" b="1" dirty="0" smtClean="0"/>
          </a:p>
          <a:p>
            <a:pPr algn="just"/>
            <a:r>
              <a:rPr lang="en-US" dirty="0" smtClean="0"/>
              <a:t>The </a:t>
            </a:r>
            <a:r>
              <a:rPr lang="en-US" b="1" dirty="0"/>
              <a:t>unauthorized use of such information by persons other than the holder is considered unfair practice and a violation of the trade secret.  </a:t>
            </a:r>
          </a:p>
          <a:p>
            <a:pPr algn="just"/>
            <a:endParaRPr lang="en-US" dirty="0"/>
          </a:p>
        </p:txBody>
      </p:sp>
    </p:spTree>
    <p:extLst>
      <p:ext uri="{BB962C8B-B14F-4D97-AF65-F5344CB8AC3E}">
        <p14:creationId xmlns:p14="http://schemas.microsoft.com/office/powerpoint/2010/main" val="4004844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Trade Secrets</a:t>
            </a:r>
            <a:endParaRPr lang="en-US" b="1" dirty="0"/>
          </a:p>
        </p:txBody>
      </p:sp>
      <p:sp>
        <p:nvSpPr>
          <p:cNvPr id="3" name="Content Placeholder 2"/>
          <p:cNvSpPr>
            <a:spLocks noGrp="1"/>
          </p:cNvSpPr>
          <p:nvPr>
            <p:ph idx="1"/>
          </p:nvPr>
        </p:nvSpPr>
        <p:spPr/>
        <p:txBody>
          <a:bodyPr>
            <a:normAutofit fontScale="92500" lnSpcReduction="20000"/>
          </a:bodyPr>
          <a:lstStyle/>
          <a:p>
            <a:pPr algn="just"/>
            <a:r>
              <a:rPr lang="en-US" dirty="0"/>
              <a:t>In </a:t>
            </a:r>
            <a:r>
              <a:rPr lang="en-US" i="1" dirty="0"/>
              <a:t>Thomas Marshall (Exports) Ltd v </a:t>
            </a:r>
            <a:r>
              <a:rPr lang="en-US" i="1" dirty="0" err="1"/>
              <a:t>Guinle</a:t>
            </a:r>
            <a:r>
              <a:rPr lang="en-US" dirty="0"/>
              <a:t> </a:t>
            </a:r>
            <a:r>
              <a:rPr lang="en-US" dirty="0" err="1"/>
              <a:t>Megarry</a:t>
            </a:r>
            <a:r>
              <a:rPr lang="en-US" dirty="0"/>
              <a:t> J. provided a working definition of trade secrets.</a:t>
            </a:r>
            <a:r>
              <a:rPr lang="en-US" dirty="0" smtClean="0">
                <a:effectLst/>
              </a:rPr>
              <a:t> </a:t>
            </a:r>
          </a:p>
          <a:p>
            <a:pPr algn="just"/>
            <a:r>
              <a:rPr lang="en-US" dirty="0"/>
              <a:t>In order to define trade secrets in a business or industrial setting </a:t>
            </a:r>
            <a:r>
              <a:rPr lang="en-US" dirty="0" err="1"/>
              <a:t>Megarry</a:t>
            </a:r>
            <a:r>
              <a:rPr lang="en-US" dirty="0"/>
              <a:t> V-C formulated the following requirements to be satisfied if information was to be considered as confidential:</a:t>
            </a:r>
          </a:p>
          <a:p>
            <a:pPr algn="just"/>
            <a:r>
              <a:rPr lang="en-US" b="1" dirty="0" smtClean="0"/>
              <a:t>(1) The </a:t>
            </a:r>
            <a:r>
              <a:rPr lang="en-US" b="1" dirty="0"/>
              <a:t>information must be such that the owner believes that its release would be injurious to him, or would be advantageous to his rivals or to others</a:t>
            </a:r>
            <a:r>
              <a:rPr lang="en-US" b="1" dirty="0" smtClean="0"/>
              <a:t>;</a:t>
            </a:r>
            <a:endParaRPr lang="en-US" b="1" dirty="0"/>
          </a:p>
          <a:p>
            <a:pPr algn="just"/>
            <a:endParaRPr lang="en-US" dirty="0"/>
          </a:p>
        </p:txBody>
      </p:sp>
    </p:spTree>
    <p:extLst>
      <p:ext uri="{BB962C8B-B14F-4D97-AF65-F5344CB8AC3E}">
        <p14:creationId xmlns:p14="http://schemas.microsoft.com/office/powerpoint/2010/main" val="33482971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Trade Secrets</a:t>
            </a:r>
            <a:endParaRPr lang="en-US" b="1" dirty="0"/>
          </a:p>
        </p:txBody>
      </p:sp>
      <p:sp>
        <p:nvSpPr>
          <p:cNvPr id="3" name="Content Placeholder 2"/>
          <p:cNvSpPr>
            <a:spLocks noGrp="1"/>
          </p:cNvSpPr>
          <p:nvPr>
            <p:ph idx="1"/>
          </p:nvPr>
        </p:nvSpPr>
        <p:spPr/>
        <p:txBody>
          <a:bodyPr>
            <a:normAutofit/>
          </a:bodyPr>
          <a:lstStyle/>
          <a:p>
            <a:pPr algn="just"/>
            <a:r>
              <a:rPr lang="en-US" b="1" dirty="0" smtClean="0"/>
              <a:t>(2) The </a:t>
            </a:r>
            <a:r>
              <a:rPr lang="en-US" b="1" dirty="0"/>
              <a:t>owner must believe that the information is confidential or secret and not already in the public domain.</a:t>
            </a:r>
          </a:p>
          <a:p>
            <a:pPr algn="just"/>
            <a:r>
              <a:rPr lang="en-US" b="1" dirty="0" smtClean="0"/>
              <a:t>(3) The </a:t>
            </a:r>
            <a:r>
              <a:rPr lang="en-US" b="1" dirty="0"/>
              <a:t>owner’s belief under 1 and 2 must reasonable.</a:t>
            </a:r>
          </a:p>
          <a:p>
            <a:pPr algn="just"/>
            <a:r>
              <a:rPr lang="en-US" b="1" dirty="0" smtClean="0"/>
              <a:t>(4) The </a:t>
            </a:r>
            <a:r>
              <a:rPr lang="en-US" b="1" dirty="0"/>
              <a:t>information must be judged in the light of the usage and practices of the particular industry or trade concerned.      </a:t>
            </a:r>
          </a:p>
          <a:p>
            <a:pPr algn="just"/>
            <a:endParaRPr lang="en-US" dirty="0"/>
          </a:p>
        </p:txBody>
      </p:sp>
    </p:spTree>
    <p:extLst>
      <p:ext uri="{BB962C8B-B14F-4D97-AF65-F5344CB8AC3E}">
        <p14:creationId xmlns:p14="http://schemas.microsoft.com/office/powerpoint/2010/main" val="27656963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Government Secrets</a:t>
            </a:r>
            <a:endParaRPr lang="en-US" b="1" dirty="0"/>
          </a:p>
        </p:txBody>
      </p:sp>
      <p:sp>
        <p:nvSpPr>
          <p:cNvPr id="3" name="Content Placeholder 2"/>
          <p:cNvSpPr>
            <a:spLocks noGrp="1"/>
          </p:cNvSpPr>
          <p:nvPr>
            <p:ph idx="1"/>
          </p:nvPr>
        </p:nvSpPr>
        <p:spPr/>
        <p:txBody>
          <a:bodyPr>
            <a:normAutofit fontScale="92500" lnSpcReduction="20000"/>
          </a:bodyPr>
          <a:lstStyle/>
          <a:p>
            <a:pPr algn="just"/>
            <a:r>
              <a:rPr lang="en-US" b="1" dirty="0"/>
              <a:t>The issue of government secrets raises important public policy issues over and above those encountered in relation to other types of confidential conformation. </a:t>
            </a:r>
            <a:endParaRPr lang="en-US" b="1" dirty="0" smtClean="0"/>
          </a:p>
          <a:p>
            <a:pPr algn="just"/>
            <a:r>
              <a:rPr lang="en-US" b="1" dirty="0" smtClean="0"/>
              <a:t>The </a:t>
            </a:r>
            <a:r>
              <a:rPr lang="en-US" b="1" dirty="0"/>
              <a:t>preservation of secrets pertaining to national security and international relations is balanced against issues of free speech and open dissemination of news and current affairs. </a:t>
            </a:r>
            <a:endParaRPr lang="en-US" b="1" dirty="0" smtClean="0"/>
          </a:p>
          <a:p>
            <a:pPr algn="just"/>
            <a:r>
              <a:rPr lang="en-US" dirty="0" smtClean="0"/>
              <a:t>Thus </a:t>
            </a:r>
            <a:r>
              <a:rPr lang="en-US" dirty="0"/>
              <a:t>the </a:t>
            </a:r>
            <a:r>
              <a:rPr lang="en-US" b="1" dirty="0"/>
              <a:t>State Security Act, Cap 111 makes an offence for any person to communicate certain information. </a:t>
            </a:r>
          </a:p>
          <a:p>
            <a:pPr algn="just"/>
            <a:endParaRPr lang="en-US" dirty="0"/>
          </a:p>
        </p:txBody>
      </p:sp>
    </p:spTree>
    <p:extLst>
      <p:ext uri="{BB962C8B-B14F-4D97-AF65-F5344CB8AC3E}">
        <p14:creationId xmlns:p14="http://schemas.microsoft.com/office/powerpoint/2010/main" val="986534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 </a:t>
            </a:r>
            <a:endParaRPr lang="en-US" b="1" dirty="0"/>
          </a:p>
        </p:txBody>
      </p:sp>
      <p:sp>
        <p:nvSpPr>
          <p:cNvPr id="3" name="Content Placeholder 2"/>
          <p:cNvSpPr>
            <a:spLocks noGrp="1"/>
          </p:cNvSpPr>
          <p:nvPr>
            <p:ph idx="1"/>
          </p:nvPr>
        </p:nvSpPr>
        <p:spPr/>
        <p:txBody>
          <a:bodyPr>
            <a:normAutofit lnSpcReduction="10000"/>
          </a:bodyPr>
          <a:lstStyle/>
          <a:p>
            <a:r>
              <a:rPr lang="en-US" b="1" dirty="0" smtClean="0"/>
              <a:t>Introduction </a:t>
            </a:r>
          </a:p>
          <a:p>
            <a:r>
              <a:rPr lang="en-US" b="1" dirty="0" smtClean="0"/>
              <a:t>Historical Development</a:t>
            </a:r>
          </a:p>
          <a:p>
            <a:r>
              <a:rPr lang="en-US" b="1" dirty="0" smtClean="0"/>
              <a:t>Elements of Breach of confidence </a:t>
            </a:r>
          </a:p>
          <a:p>
            <a:r>
              <a:rPr lang="en-US" b="1" dirty="0" smtClean="0"/>
              <a:t>Confidential Quality</a:t>
            </a:r>
          </a:p>
          <a:p>
            <a:r>
              <a:rPr lang="en-US" b="1" dirty="0" smtClean="0"/>
              <a:t>Confidential Obligation</a:t>
            </a:r>
          </a:p>
          <a:p>
            <a:r>
              <a:rPr lang="en-US" b="1" dirty="0" smtClean="0"/>
              <a:t>Unauthorized use of Confidential Information </a:t>
            </a:r>
          </a:p>
          <a:p>
            <a:r>
              <a:rPr lang="en-US" b="1" dirty="0" smtClean="0"/>
              <a:t>Remedies </a:t>
            </a:r>
          </a:p>
          <a:p>
            <a:r>
              <a:rPr lang="en-US" b="1" dirty="0" smtClean="0"/>
              <a:t>Public Interest </a:t>
            </a:r>
            <a:r>
              <a:rPr lang="en-US" b="1" dirty="0" err="1" smtClean="0"/>
              <a:t>Defence</a:t>
            </a:r>
            <a:endParaRPr lang="en-US" b="1" dirty="0"/>
          </a:p>
        </p:txBody>
      </p:sp>
    </p:spTree>
    <p:extLst>
      <p:ext uri="{BB962C8B-B14F-4D97-AF65-F5344CB8AC3E}">
        <p14:creationId xmlns:p14="http://schemas.microsoft.com/office/powerpoint/2010/main" val="1251777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Government Secrets</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Any </a:t>
            </a:r>
            <a:r>
              <a:rPr lang="en-US" dirty="0"/>
              <a:t>person who has in his possession or under his control any code, password, sketch, plan, model, note or other document, article or information, which relates to or is used in a protected place or anything in such a place, or which has been made or obtained in contravention of the Act, or which has been entrusted in confidence to him by any person holding office under the Government, or which he has obtained or to which he has had access owing to his position as a person who holds or has held such office or as a person who is or was a party to a contract with the Government or a contract the performance of which in whole or in part is carried out in a protected place, or as a person who is or has been employed under a person who holds or has held such an office or was a party to such a contract, and who:</a:t>
            </a:r>
          </a:p>
          <a:p>
            <a:pPr algn="just"/>
            <a:endParaRPr lang="en-US" dirty="0"/>
          </a:p>
        </p:txBody>
      </p:sp>
    </p:spTree>
    <p:extLst>
      <p:ext uri="{BB962C8B-B14F-4D97-AF65-F5344CB8AC3E}">
        <p14:creationId xmlns:p14="http://schemas.microsoft.com/office/powerpoint/2010/main" val="2231185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Government Secrets</a:t>
            </a:r>
            <a:endParaRPr lang="en-US" dirty="0"/>
          </a:p>
        </p:txBody>
      </p:sp>
      <p:sp>
        <p:nvSpPr>
          <p:cNvPr id="3" name="Content Placeholder 2"/>
          <p:cNvSpPr>
            <a:spLocks noGrp="1"/>
          </p:cNvSpPr>
          <p:nvPr>
            <p:ph idx="1"/>
          </p:nvPr>
        </p:nvSpPr>
        <p:spPr/>
        <p:txBody>
          <a:bodyPr>
            <a:normAutofit fontScale="70000" lnSpcReduction="20000"/>
          </a:bodyPr>
          <a:lstStyle/>
          <a:p>
            <a:pPr lvl="0" algn="just"/>
            <a:r>
              <a:rPr lang="en-US" b="1" dirty="0" smtClean="0"/>
              <a:t>(a) uses </a:t>
            </a:r>
            <a:r>
              <a:rPr lang="en-US" b="1" dirty="0"/>
              <a:t>the same in any manner or for any purpose prejudicial to the safety or interests of the republic; or </a:t>
            </a:r>
          </a:p>
          <a:p>
            <a:pPr lvl="0" algn="just"/>
            <a:r>
              <a:rPr lang="en-US" b="1" dirty="0" smtClean="0"/>
              <a:t>(b) communicates </a:t>
            </a:r>
            <a:r>
              <a:rPr lang="en-US" b="1" dirty="0"/>
              <a:t>the same to any person other than a person to whom he is </a:t>
            </a:r>
            <a:r>
              <a:rPr lang="en-US" b="1" dirty="0" err="1"/>
              <a:t>authorised</a:t>
            </a:r>
            <a:r>
              <a:rPr lang="en-US" b="1" dirty="0"/>
              <a:t> to communicate it or to whom it is in the interests of the republic his duty to communicate it or;</a:t>
            </a:r>
          </a:p>
          <a:p>
            <a:pPr lvl="0" algn="just"/>
            <a:r>
              <a:rPr lang="en-US" b="1" dirty="0" smtClean="0"/>
              <a:t>(c) fails </a:t>
            </a:r>
            <a:r>
              <a:rPr lang="en-US" b="1" dirty="0"/>
              <a:t>to take proper care of, or so conducts himself as to endanger the safety of, the same; or</a:t>
            </a:r>
          </a:p>
          <a:p>
            <a:pPr lvl="0" algn="just"/>
            <a:r>
              <a:rPr lang="en-US" b="1" dirty="0" smtClean="0"/>
              <a:t>(d) retains </a:t>
            </a:r>
            <a:r>
              <a:rPr lang="en-US" b="1" dirty="0"/>
              <a:t>the sketch, plan model, note, document or article in his possession or under his control when he has no right or when it is contrary to his duty so to do, or fails to comply with any lawful directions with regard to the return or disposal of the same</a:t>
            </a:r>
          </a:p>
          <a:p>
            <a:pPr algn="just"/>
            <a:r>
              <a:rPr lang="en-US" dirty="0"/>
              <a:t>shall be guilty of an offence and liable on conviction to imprisonment for a term of </a:t>
            </a:r>
            <a:r>
              <a:rPr lang="en-US" b="1" dirty="0"/>
              <a:t>not less than fifteen years but not exceeding twenty-five years.   </a:t>
            </a:r>
          </a:p>
          <a:p>
            <a:pPr algn="just"/>
            <a:endParaRPr lang="en-US" dirty="0"/>
          </a:p>
        </p:txBody>
      </p:sp>
    </p:spTree>
    <p:extLst>
      <p:ext uri="{BB962C8B-B14F-4D97-AF65-F5344CB8AC3E}">
        <p14:creationId xmlns:p14="http://schemas.microsoft.com/office/powerpoint/2010/main" val="5416779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Government Secrets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a:t>Furthermore, the State Security Act </a:t>
            </a:r>
            <a:r>
              <a:rPr lang="en-US" b="1" dirty="0"/>
              <a:t>prohibits the communication of classified information. </a:t>
            </a:r>
            <a:endParaRPr lang="en-US" b="1" dirty="0" smtClean="0"/>
          </a:p>
          <a:p>
            <a:pPr algn="just"/>
            <a:r>
              <a:rPr lang="en-US" dirty="0" smtClean="0"/>
              <a:t>Therefore </a:t>
            </a:r>
            <a:r>
              <a:rPr lang="en-US" dirty="0"/>
              <a:t>any person who communicates any classified matter to any person other than a person to whom he is </a:t>
            </a:r>
            <a:r>
              <a:rPr lang="en-US" dirty="0" err="1"/>
              <a:t>authorised</a:t>
            </a:r>
            <a:r>
              <a:rPr lang="en-US" dirty="0"/>
              <a:t> to communicate it or to whom it is in the interests of the Republic his duty to communicate it shall be guilty of an offence and liable on conviction to imprisonment for a term not less than fifteen years but not exceeding twenty-five years.</a:t>
            </a:r>
          </a:p>
        </p:txBody>
      </p:sp>
    </p:spTree>
    <p:extLst>
      <p:ext uri="{BB962C8B-B14F-4D97-AF65-F5344CB8AC3E}">
        <p14:creationId xmlns:p14="http://schemas.microsoft.com/office/powerpoint/2010/main" val="2474028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Personal Information</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If personal information is not generally known and would not be disclosed by the subject of the information it will be protected by the law of confidence. </a:t>
            </a:r>
            <a:endParaRPr lang="en-US" b="1" dirty="0" smtClean="0"/>
          </a:p>
          <a:p>
            <a:pPr algn="just"/>
            <a:r>
              <a:rPr lang="en-US" dirty="0" smtClean="0"/>
              <a:t>In </a:t>
            </a:r>
            <a:r>
              <a:rPr lang="en-US" i="1" dirty="0"/>
              <a:t>Argyll v Argyll</a:t>
            </a:r>
            <a:r>
              <a:rPr lang="en-US" dirty="0"/>
              <a:t>, the </a:t>
            </a:r>
            <a:r>
              <a:rPr lang="en-US" b="1" dirty="0"/>
              <a:t>Duke of Argyll was prevented from publishing information about his wife’s private affairs and personal habits. The information was based on the confidential relationship or spouse privilege which exists between married couples. </a:t>
            </a:r>
          </a:p>
          <a:p>
            <a:pPr marL="0" indent="0" algn="just">
              <a:buNone/>
            </a:pPr>
            <a:endParaRPr lang="en-US" dirty="0"/>
          </a:p>
        </p:txBody>
      </p:sp>
    </p:spTree>
    <p:extLst>
      <p:ext uri="{BB962C8B-B14F-4D97-AF65-F5344CB8AC3E}">
        <p14:creationId xmlns:p14="http://schemas.microsoft.com/office/powerpoint/2010/main" val="565314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Personal Information</a:t>
            </a:r>
            <a:br>
              <a:rPr lang="en-US" b="1" dirty="0"/>
            </a:br>
            <a:endParaRPr lang="en-US" dirty="0"/>
          </a:p>
        </p:txBody>
      </p:sp>
      <p:sp>
        <p:nvSpPr>
          <p:cNvPr id="3" name="Content Placeholder 2"/>
          <p:cNvSpPr>
            <a:spLocks noGrp="1"/>
          </p:cNvSpPr>
          <p:nvPr>
            <p:ph idx="1"/>
          </p:nvPr>
        </p:nvSpPr>
        <p:spPr/>
        <p:txBody>
          <a:bodyPr/>
          <a:lstStyle/>
          <a:p>
            <a:pPr algn="just"/>
            <a:r>
              <a:rPr lang="en-US" b="1" dirty="0"/>
              <a:t>Also doctors have a duty to refrain from disclosing information concerning their patients without the patient’s consent. </a:t>
            </a:r>
            <a:endParaRPr lang="en-US" b="1" dirty="0" smtClean="0"/>
          </a:p>
          <a:p>
            <a:pPr algn="just"/>
            <a:r>
              <a:rPr lang="en-US" b="1" dirty="0" smtClean="0"/>
              <a:t>Similarly</a:t>
            </a:r>
            <a:r>
              <a:rPr lang="en-US" b="1" dirty="0"/>
              <a:t>, lawyers are bound by a duty of confidence to refrain from disclosing information confided in them by their clients to third parties.    </a:t>
            </a:r>
          </a:p>
          <a:p>
            <a:pPr algn="just"/>
            <a:endParaRPr lang="en-US" dirty="0"/>
          </a:p>
        </p:txBody>
      </p:sp>
    </p:spTree>
    <p:extLst>
      <p:ext uri="{BB962C8B-B14F-4D97-AF65-F5344CB8AC3E}">
        <p14:creationId xmlns:p14="http://schemas.microsoft.com/office/powerpoint/2010/main" val="19119858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CONFIDENTIAL OBLIGATION </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US" b="1" dirty="0"/>
              <a:t>The second requirement in an action for breach of confidence is that there must be obligation of confidence which arises from the circumstances in which the information was imparted. </a:t>
            </a:r>
            <a:endParaRPr lang="en-US" b="1" dirty="0" smtClean="0"/>
          </a:p>
          <a:p>
            <a:pPr algn="just"/>
            <a:r>
              <a:rPr lang="en-US" dirty="0" smtClean="0"/>
              <a:t>This </a:t>
            </a:r>
            <a:r>
              <a:rPr lang="en-US" dirty="0"/>
              <a:t>obligation may </a:t>
            </a:r>
            <a:r>
              <a:rPr lang="en-US" b="1" dirty="0"/>
              <a:t>arise by express agreement or prior notice, or it may be implied by law, for instance, in a fiduciary relationship or by general equitable principles.  </a:t>
            </a:r>
          </a:p>
          <a:p>
            <a:pPr marL="0" indent="0" algn="just">
              <a:buNone/>
            </a:pPr>
            <a:endParaRPr lang="en-US" dirty="0"/>
          </a:p>
        </p:txBody>
      </p:sp>
    </p:spTree>
    <p:extLst>
      <p:ext uri="{BB962C8B-B14F-4D97-AF65-F5344CB8AC3E}">
        <p14:creationId xmlns:p14="http://schemas.microsoft.com/office/powerpoint/2010/main" val="23213473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Fiduciary Relationships</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b="1" dirty="0"/>
              <a:t>In a fiduciary relationship equity imposes an obligation on the trustees to act not in their interests but in the interests of the beneficiaries. </a:t>
            </a:r>
            <a:endParaRPr lang="en-US" b="1" dirty="0" smtClean="0"/>
          </a:p>
          <a:p>
            <a:pPr algn="just"/>
            <a:r>
              <a:rPr lang="en-US" dirty="0" smtClean="0"/>
              <a:t>The </a:t>
            </a:r>
            <a:r>
              <a:rPr lang="en-US" dirty="0"/>
              <a:t>close relationship </a:t>
            </a:r>
            <a:r>
              <a:rPr lang="en-US" b="1" dirty="0"/>
              <a:t>between the trustees and beneficiaries entail that some information will pass between the parties which is likely to be considered confidential.</a:t>
            </a:r>
            <a:r>
              <a:rPr lang="en-US" dirty="0"/>
              <a:t> </a:t>
            </a:r>
            <a:endParaRPr lang="en-US" dirty="0" smtClean="0"/>
          </a:p>
          <a:p>
            <a:pPr algn="just"/>
            <a:r>
              <a:rPr lang="en-US" dirty="0" smtClean="0"/>
              <a:t>The </a:t>
            </a:r>
            <a:r>
              <a:rPr lang="en-US" dirty="0"/>
              <a:t>obligation can arise in a number of cases such as </a:t>
            </a:r>
            <a:r>
              <a:rPr lang="en-US" b="1" dirty="0"/>
              <a:t>company directors and top managers owe a fiduciary duty to their company; also professionals such as lawyers and accountants may owe fiduciary duties to their clients. </a:t>
            </a:r>
          </a:p>
          <a:p>
            <a:pPr marL="0" indent="0" algn="just">
              <a:buNone/>
            </a:pPr>
            <a:endParaRPr lang="en-US" dirty="0"/>
          </a:p>
        </p:txBody>
      </p:sp>
    </p:spTree>
    <p:extLst>
      <p:ext uri="{BB962C8B-B14F-4D97-AF65-F5344CB8AC3E}">
        <p14:creationId xmlns:p14="http://schemas.microsoft.com/office/powerpoint/2010/main" val="33727541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Fiduciary Relationships</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a:t>In </a:t>
            </a:r>
            <a:r>
              <a:rPr lang="en-US" i="1" dirty="0"/>
              <a:t>Farman &amp; </a:t>
            </a:r>
            <a:r>
              <a:rPr lang="en-US" i="1" dirty="0" err="1"/>
              <a:t>Plantt</a:t>
            </a:r>
            <a:r>
              <a:rPr lang="en-US" i="1" dirty="0"/>
              <a:t> Ltd v I </a:t>
            </a:r>
            <a:r>
              <a:rPr lang="en-US" i="1" dirty="0" err="1"/>
              <a:t>Barget</a:t>
            </a:r>
            <a:r>
              <a:rPr lang="en-US" i="1" dirty="0"/>
              <a:t> Ltd</a:t>
            </a:r>
            <a:r>
              <a:rPr lang="en-US" dirty="0"/>
              <a:t> the plaintiff company, engaged in the reproduction furniture trade, commissioned a report on its somewhat parlous financial condition. One of the defendants, Hutchins, then the sales manager of the plaintiff, appears to have taken the report from the desk and then circulated it to the other sales representatives of the company, so as to lure them to the rival firm which Hutchins was intending to join. </a:t>
            </a:r>
            <a:endParaRPr lang="en-US" dirty="0" smtClean="0"/>
          </a:p>
          <a:p>
            <a:pPr algn="just"/>
            <a:r>
              <a:rPr lang="en-US" b="1" dirty="0" smtClean="0"/>
              <a:t>The </a:t>
            </a:r>
            <a:r>
              <a:rPr lang="en-US" b="1" dirty="0"/>
              <a:t>court held this to be a clear breach of confidence by a senior employee and as such held to be actionable.  </a:t>
            </a:r>
          </a:p>
          <a:p>
            <a:pPr marL="0" indent="0" algn="just">
              <a:buNone/>
            </a:pPr>
            <a:endParaRPr lang="en-US" dirty="0"/>
          </a:p>
        </p:txBody>
      </p:sp>
    </p:spTree>
    <p:extLst>
      <p:ext uri="{BB962C8B-B14F-4D97-AF65-F5344CB8AC3E}">
        <p14:creationId xmlns:p14="http://schemas.microsoft.com/office/powerpoint/2010/main" val="6437766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Contractual Relationships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Provisions are often found in formal contracts provisions dealing with matters of confidence and imposing a duty on one or both parties not to disclose or use certain information which may be considered confidential</a:t>
            </a:r>
            <a:r>
              <a:rPr lang="en-US" b="1" dirty="0" smtClean="0"/>
              <a:t>.</a:t>
            </a:r>
          </a:p>
          <a:p>
            <a:pPr algn="just"/>
            <a:r>
              <a:rPr lang="en-US" b="1" dirty="0"/>
              <a:t>In the absence of an express contractual provision the person who wishes to maintain confidentiality will have to rely on an implied duty of confidence to prevent unauthorized disclosure.</a:t>
            </a:r>
          </a:p>
        </p:txBody>
      </p:sp>
    </p:spTree>
    <p:extLst>
      <p:ext uri="{BB962C8B-B14F-4D97-AF65-F5344CB8AC3E}">
        <p14:creationId xmlns:p14="http://schemas.microsoft.com/office/powerpoint/2010/main" val="15720883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Employer/Employee Relationship</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US" b="1" dirty="0"/>
              <a:t>An employee owes a duty of confidence to his employer and this duty may be expressly stated in the contract of employment. </a:t>
            </a:r>
            <a:endParaRPr lang="en-US" b="1" dirty="0" smtClean="0"/>
          </a:p>
          <a:p>
            <a:pPr algn="just"/>
            <a:r>
              <a:rPr lang="en-US" dirty="0" smtClean="0"/>
              <a:t>In </a:t>
            </a:r>
            <a:r>
              <a:rPr lang="en-US" dirty="0"/>
              <a:t>the absence of an express contractual provision </a:t>
            </a:r>
            <a:r>
              <a:rPr lang="en-US" b="1" dirty="0"/>
              <a:t>the employer who wishes to maintain confidentiality will have to rely on an implied duty of confidence to prevent unauthorized disclosure or use. It is possible for the courts to hold that a duty not to disclose applies to them. </a:t>
            </a:r>
          </a:p>
        </p:txBody>
      </p:sp>
    </p:spTree>
    <p:extLst>
      <p:ext uri="{BB962C8B-B14F-4D97-AF65-F5344CB8AC3E}">
        <p14:creationId xmlns:p14="http://schemas.microsoft.com/office/powerpoint/2010/main" val="20555507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The law of breach of confidence is concerned with the protection of secrets or commercial valuable information that may have been communicated or obtained in confidence. </a:t>
            </a:r>
            <a:endParaRPr lang="en-US" b="1" dirty="0" smtClean="0"/>
          </a:p>
          <a:p>
            <a:pPr algn="just"/>
            <a:r>
              <a:rPr lang="en-US" dirty="0" smtClean="0"/>
              <a:t>The </a:t>
            </a:r>
            <a:r>
              <a:rPr lang="en-US" dirty="0"/>
              <a:t>action for breach of confidence </a:t>
            </a:r>
            <a:r>
              <a:rPr lang="en-US" b="1" dirty="0"/>
              <a:t>protects confidential information by preventing persons to whom the said information has been divulged in confidence from using that information to gain unfair benefit for themselves, or further disclosure of such information. </a:t>
            </a:r>
          </a:p>
          <a:p>
            <a:pPr algn="just"/>
            <a:endParaRPr lang="en-US" dirty="0"/>
          </a:p>
        </p:txBody>
      </p:sp>
    </p:spTree>
    <p:extLst>
      <p:ext uri="{BB962C8B-B14F-4D97-AF65-F5344CB8AC3E}">
        <p14:creationId xmlns:p14="http://schemas.microsoft.com/office/powerpoint/2010/main" val="25903424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Employer/Employee Relationship</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In judging whether or not the recipient of information is bound by a duty of confidence the courts will consider whether </a:t>
            </a:r>
          </a:p>
          <a:p>
            <a:pPr algn="just"/>
            <a:r>
              <a:rPr lang="en-US" b="1" dirty="0" smtClean="0"/>
              <a:t>“… the circumstances are such that any reasonable man standing in the shoes of the recipient of the information would have realized that upon reasonable grounds the information was being given to him in confidence, then this should to impose upon him the equitable obligation of confidence”.</a:t>
            </a:r>
          </a:p>
          <a:p>
            <a:pPr algn="just"/>
            <a:endParaRPr lang="en-US" dirty="0"/>
          </a:p>
        </p:txBody>
      </p:sp>
    </p:spTree>
    <p:extLst>
      <p:ext uri="{BB962C8B-B14F-4D97-AF65-F5344CB8AC3E}">
        <p14:creationId xmlns:p14="http://schemas.microsoft.com/office/powerpoint/2010/main" val="42501411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Employer/Employee Relationship</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The </a:t>
            </a:r>
            <a:r>
              <a:rPr lang="en-US" dirty="0"/>
              <a:t>information which the employer is concerned most about are ‘trade secrets’ which have been passed on to the employee or which the employee has acquired during the </a:t>
            </a:r>
            <a:r>
              <a:rPr lang="en-US" dirty="0" smtClean="0"/>
              <a:t>course </a:t>
            </a:r>
            <a:r>
              <a:rPr lang="en-US" dirty="0"/>
              <a:t>of employment</a:t>
            </a:r>
            <a:r>
              <a:rPr lang="en-US" dirty="0" smtClean="0"/>
              <a:t>.</a:t>
            </a:r>
          </a:p>
          <a:p>
            <a:pPr algn="just"/>
            <a:r>
              <a:rPr lang="en-US" dirty="0" smtClean="0"/>
              <a:t>In </a:t>
            </a:r>
            <a:r>
              <a:rPr lang="en-US" i="1" dirty="0"/>
              <a:t>Printers &amp; Finishers v Holloway</a:t>
            </a:r>
            <a:r>
              <a:rPr lang="en-US" dirty="0"/>
              <a:t> an </a:t>
            </a:r>
            <a:r>
              <a:rPr lang="en-US" b="1" dirty="0"/>
              <a:t>injunction was granted against </a:t>
            </a:r>
            <a:r>
              <a:rPr lang="en-US" b="1" dirty="0" smtClean="0"/>
              <a:t>the employee using </a:t>
            </a:r>
            <a:r>
              <a:rPr lang="en-US" b="1" dirty="0"/>
              <a:t>confidential information (documentary material) he acquired from his employer.</a:t>
            </a:r>
            <a:r>
              <a:rPr lang="en-US" b="1" dirty="0" smtClean="0">
                <a:effectLst/>
              </a:rPr>
              <a:t> </a:t>
            </a:r>
            <a:endParaRPr lang="en-US" b="1" dirty="0"/>
          </a:p>
          <a:p>
            <a:pPr algn="just"/>
            <a:endParaRPr lang="en-US" dirty="0"/>
          </a:p>
        </p:txBody>
      </p:sp>
    </p:spTree>
    <p:extLst>
      <p:ext uri="{BB962C8B-B14F-4D97-AF65-F5344CB8AC3E}">
        <p14:creationId xmlns:p14="http://schemas.microsoft.com/office/powerpoint/2010/main" val="33574599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Third Party Relationship</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US" b="1" dirty="0" smtClean="0"/>
              <a:t>Confidential </a:t>
            </a:r>
            <a:r>
              <a:rPr lang="en-US" b="1" dirty="0"/>
              <a:t>information does extend to third parties</a:t>
            </a:r>
            <a:r>
              <a:rPr lang="en-US" b="1" dirty="0" smtClean="0"/>
              <a:t>.</a:t>
            </a:r>
          </a:p>
          <a:p>
            <a:pPr algn="just"/>
            <a:r>
              <a:rPr lang="en-US" dirty="0" smtClean="0"/>
              <a:t>In </a:t>
            </a:r>
            <a:r>
              <a:rPr lang="en-US" i="1" dirty="0"/>
              <a:t>Argyll v Argyll</a:t>
            </a:r>
            <a:r>
              <a:rPr lang="en-US" dirty="0"/>
              <a:t> the </a:t>
            </a:r>
            <a:r>
              <a:rPr lang="en-US" b="1" dirty="0"/>
              <a:t>Sunday newspapers were restrained to disclose information which was of private and confidential nature which the Duchess had told the Duke, and which then the Duke passed on to the newspapers. The newspapers had also been aware of the confidential character of the information.</a:t>
            </a:r>
          </a:p>
          <a:p>
            <a:pPr marL="0" indent="0" algn="just">
              <a:buNone/>
            </a:pPr>
            <a:endParaRPr lang="en-US" dirty="0"/>
          </a:p>
        </p:txBody>
      </p:sp>
    </p:spTree>
    <p:extLst>
      <p:ext uri="{BB962C8B-B14F-4D97-AF65-F5344CB8AC3E}">
        <p14:creationId xmlns:p14="http://schemas.microsoft.com/office/powerpoint/2010/main" val="6397705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t>UNATHORISED USE OF CONFIDENTIAL INFORMATION</a:t>
            </a:r>
            <a:br>
              <a:rPr lang="en-US" sz="3200" b="1" dirty="0"/>
            </a:br>
            <a:endParaRPr lang="en-US" sz="3200" dirty="0"/>
          </a:p>
        </p:txBody>
      </p:sp>
      <p:sp>
        <p:nvSpPr>
          <p:cNvPr id="3" name="Content Placeholder 2"/>
          <p:cNvSpPr>
            <a:spLocks noGrp="1"/>
          </p:cNvSpPr>
          <p:nvPr>
            <p:ph idx="1"/>
          </p:nvPr>
        </p:nvSpPr>
        <p:spPr/>
        <p:txBody>
          <a:bodyPr>
            <a:normAutofit fontScale="92500" lnSpcReduction="10000"/>
          </a:bodyPr>
          <a:lstStyle/>
          <a:p>
            <a:pPr algn="just"/>
            <a:r>
              <a:rPr lang="en-US" b="1" dirty="0"/>
              <a:t>The third element in the action for breach of confidence is the unauthorized use of confidential information to the detriment of the party communicating it. </a:t>
            </a:r>
            <a:endParaRPr lang="en-US" b="1" dirty="0" smtClean="0"/>
          </a:p>
          <a:p>
            <a:pPr algn="just"/>
            <a:r>
              <a:rPr lang="en-US" dirty="0" smtClean="0"/>
              <a:t>The </a:t>
            </a:r>
            <a:r>
              <a:rPr lang="en-US" dirty="0"/>
              <a:t>obligation of confidence </a:t>
            </a:r>
            <a:r>
              <a:rPr lang="en-US" b="1" dirty="0"/>
              <a:t>obliges the recipient of confidential information to make use of it for only those purposes specified either explicitly or implicitly by the owner of the information. The person obliged may not make use of the information himself or disclose it to others. </a:t>
            </a:r>
          </a:p>
        </p:txBody>
      </p:sp>
    </p:spTree>
    <p:extLst>
      <p:ext uri="{BB962C8B-B14F-4D97-AF65-F5344CB8AC3E}">
        <p14:creationId xmlns:p14="http://schemas.microsoft.com/office/powerpoint/2010/main" val="20357085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smtClean="0"/>
              <a:t>UNATHORISED USE OF CONFIDENTIAL INFORMATION</a:t>
            </a:r>
            <a:br>
              <a:rPr lang="en-US" sz="3200" b="1" dirty="0" smtClean="0"/>
            </a:br>
            <a:endParaRPr lang="en-US" sz="3200" dirty="0"/>
          </a:p>
        </p:txBody>
      </p:sp>
      <p:sp>
        <p:nvSpPr>
          <p:cNvPr id="3" name="Content Placeholder 2"/>
          <p:cNvSpPr>
            <a:spLocks noGrp="1"/>
          </p:cNvSpPr>
          <p:nvPr>
            <p:ph idx="1"/>
          </p:nvPr>
        </p:nvSpPr>
        <p:spPr/>
        <p:txBody>
          <a:bodyPr/>
          <a:lstStyle/>
          <a:p>
            <a:pPr algn="just"/>
            <a:r>
              <a:rPr lang="en-US" dirty="0" smtClean="0"/>
              <a:t>A breach of confidence </a:t>
            </a:r>
            <a:r>
              <a:rPr lang="en-US" b="1" dirty="0" smtClean="0"/>
              <a:t>need not be deliberate and if any person fails to take reasonable care to identify and look after confidential information that has been passed to him then he will be liable for breach of confidence through negligence.</a:t>
            </a:r>
          </a:p>
          <a:p>
            <a:pPr algn="just"/>
            <a:endParaRPr lang="en-US" dirty="0"/>
          </a:p>
        </p:txBody>
      </p:sp>
    </p:spTree>
    <p:extLst>
      <p:ext uri="{BB962C8B-B14F-4D97-AF65-F5344CB8AC3E}">
        <p14:creationId xmlns:p14="http://schemas.microsoft.com/office/powerpoint/2010/main" val="4715757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REMEDIES</a:t>
            </a:r>
            <a:br>
              <a:rPr lang="en-US" b="1" dirty="0"/>
            </a:br>
            <a:endParaRPr lang="en-US" dirty="0"/>
          </a:p>
        </p:txBody>
      </p:sp>
      <p:sp>
        <p:nvSpPr>
          <p:cNvPr id="3" name="Content Placeholder 2"/>
          <p:cNvSpPr>
            <a:spLocks noGrp="1"/>
          </p:cNvSpPr>
          <p:nvPr>
            <p:ph idx="1"/>
          </p:nvPr>
        </p:nvSpPr>
        <p:spPr/>
        <p:txBody>
          <a:bodyPr/>
          <a:lstStyle/>
          <a:p>
            <a:pPr algn="just"/>
            <a:r>
              <a:rPr lang="en-US" dirty="0"/>
              <a:t>The remedies available for breach of confidence are </a:t>
            </a:r>
            <a:endParaRPr lang="en-US" dirty="0" smtClean="0"/>
          </a:p>
          <a:p>
            <a:pPr algn="just">
              <a:buFont typeface="Wingdings" pitchFamily="2" charset="2"/>
              <a:buChar char="Ø"/>
            </a:pPr>
            <a:r>
              <a:rPr lang="en-US" b="1" dirty="0" smtClean="0"/>
              <a:t>injunction</a:t>
            </a:r>
            <a:r>
              <a:rPr lang="en-US" b="1" dirty="0"/>
              <a:t>, </a:t>
            </a:r>
            <a:endParaRPr lang="en-US" b="1" dirty="0" smtClean="0"/>
          </a:p>
          <a:p>
            <a:pPr algn="just">
              <a:buFont typeface="Wingdings" pitchFamily="2" charset="2"/>
              <a:buChar char="Ø"/>
            </a:pPr>
            <a:r>
              <a:rPr lang="en-US" b="1" dirty="0" smtClean="0"/>
              <a:t>damages</a:t>
            </a:r>
            <a:r>
              <a:rPr lang="en-US" b="1" dirty="0"/>
              <a:t>, </a:t>
            </a:r>
            <a:endParaRPr lang="en-US" b="1" dirty="0" smtClean="0"/>
          </a:p>
          <a:p>
            <a:pPr algn="just">
              <a:buFont typeface="Wingdings" pitchFamily="2" charset="2"/>
              <a:buChar char="Ø"/>
            </a:pPr>
            <a:r>
              <a:rPr lang="en-US" b="1" dirty="0" smtClean="0"/>
              <a:t>accounts </a:t>
            </a:r>
            <a:r>
              <a:rPr lang="en-US" b="1" dirty="0"/>
              <a:t>of profits and </a:t>
            </a:r>
            <a:endParaRPr lang="en-US" b="1" dirty="0" smtClean="0"/>
          </a:p>
          <a:p>
            <a:pPr algn="just">
              <a:buFont typeface="Wingdings" pitchFamily="2" charset="2"/>
              <a:buChar char="Ø"/>
            </a:pPr>
            <a:r>
              <a:rPr lang="en-US" b="1" dirty="0" smtClean="0"/>
              <a:t>delivery </a:t>
            </a:r>
            <a:r>
              <a:rPr lang="en-US" b="1" dirty="0"/>
              <a:t>up and destruction of infringing materials.</a:t>
            </a:r>
          </a:p>
          <a:p>
            <a:pPr algn="just"/>
            <a:endParaRPr lang="en-US" dirty="0"/>
          </a:p>
        </p:txBody>
      </p:sp>
    </p:spTree>
    <p:extLst>
      <p:ext uri="{BB962C8B-B14F-4D97-AF65-F5344CB8AC3E}">
        <p14:creationId xmlns:p14="http://schemas.microsoft.com/office/powerpoint/2010/main" val="35312423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PUBLIC INTEREST DEFENCE</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smtClean="0"/>
              <a:t>In </a:t>
            </a:r>
            <a:r>
              <a:rPr lang="en-US" b="1" dirty="0"/>
              <a:t>breach of confidence actions the defendant can avoid liability by establishing that he in fact had the plaintiff’s consent to disclose or use the information that is the subject of the action. </a:t>
            </a:r>
            <a:endParaRPr lang="en-US" b="1" dirty="0" smtClean="0"/>
          </a:p>
          <a:p>
            <a:pPr algn="just"/>
            <a:r>
              <a:rPr lang="en-US" b="1" dirty="0" smtClean="0"/>
              <a:t>Furthermore</a:t>
            </a:r>
            <a:r>
              <a:rPr lang="en-US" b="1" dirty="0"/>
              <a:t>, the defendant can escape liability of the breach of confidence where he discloses confidential information if it is in the public interest that the confidential information is made available to the public at large or to a restricted class of the public such as an official body. </a:t>
            </a:r>
          </a:p>
        </p:txBody>
      </p:sp>
    </p:spTree>
    <p:extLst>
      <p:ext uri="{BB962C8B-B14F-4D97-AF65-F5344CB8AC3E}">
        <p14:creationId xmlns:p14="http://schemas.microsoft.com/office/powerpoint/2010/main" val="42321043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a:t> </a:t>
            </a:r>
            <a:r>
              <a:rPr lang="en-US" dirty="0" smtClean="0"/>
              <a:t>THANK YOU</a:t>
            </a:r>
            <a:endParaRPr lang="en-US" dirty="0"/>
          </a:p>
        </p:txBody>
      </p:sp>
    </p:spTree>
    <p:extLst>
      <p:ext uri="{BB962C8B-B14F-4D97-AF65-F5344CB8AC3E}">
        <p14:creationId xmlns:p14="http://schemas.microsoft.com/office/powerpoint/2010/main" val="1841134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a:t>There various types of information that can be considered to be confidential in nature because the subject is one which in the normal circumstances would generally not be disclosed to the public. </a:t>
            </a:r>
            <a:endParaRPr lang="en-US" dirty="0" smtClean="0"/>
          </a:p>
          <a:p>
            <a:pPr algn="just"/>
            <a:r>
              <a:rPr lang="en-US" dirty="0" smtClean="0"/>
              <a:t>However</a:t>
            </a:r>
            <a:r>
              <a:rPr lang="en-US" dirty="0"/>
              <a:t>, in practice, confidential information generally tends to fall into three categories namely, </a:t>
            </a:r>
            <a:endParaRPr lang="en-US" dirty="0" smtClean="0"/>
          </a:p>
          <a:p>
            <a:pPr algn="just">
              <a:buFont typeface="Wingdings" pitchFamily="2" charset="2"/>
              <a:buChar char="Ø"/>
            </a:pPr>
            <a:r>
              <a:rPr lang="en-US" b="1" dirty="0" smtClean="0"/>
              <a:t>trade </a:t>
            </a:r>
            <a:r>
              <a:rPr lang="en-US" b="1" dirty="0"/>
              <a:t>secrets, </a:t>
            </a:r>
            <a:endParaRPr lang="en-US" b="1" dirty="0" smtClean="0"/>
          </a:p>
          <a:p>
            <a:pPr algn="just">
              <a:buFont typeface="Wingdings" pitchFamily="2" charset="2"/>
              <a:buChar char="Ø"/>
            </a:pPr>
            <a:r>
              <a:rPr lang="en-US" b="1" dirty="0" smtClean="0"/>
              <a:t>government </a:t>
            </a:r>
            <a:r>
              <a:rPr lang="en-US" b="1" dirty="0"/>
              <a:t>secrets and </a:t>
            </a:r>
            <a:endParaRPr lang="en-US" b="1" dirty="0" smtClean="0"/>
          </a:p>
          <a:p>
            <a:pPr algn="just">
              <a:buFont typeface="Wingdings" pitchFamily="2" charset="2"/>
              <a:buChar char="Ø"/>
            </a:pPr>
            <a:r>
              <a:rPr lang="en-US" b="1" dirty="0" smtClean="0"/>
              <a:t>private </a:t>
            </a:r>
            <a:r>
              <a:rPr lang="en-US" b="1" dirty="0"/>
              <a:t>personal information.</a:t>
            </a:r>
          </a:p>
        </p:txBody>
      </p:sp>
    </p:spTree>
    <p:extLst>
      <p:ext uri="{BB962C8B-B14F-4D97-AF65-F5344CB8AC3E}">
        <p14:creationId xmlns:p14="http://schemas.microsoft.com/office/powerpoint/2010/main" val="1949208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a:t>In the context of intellectual property rights, </a:t>
            </a:r>
            <a:r>
              <a:rPr lang="en-US" b="1" dirty="0"/>
              <a:t>the law of breach of confidence is particularly relevant to protect inventions and designs before they are formally registered and protected by an intellectual property rights</a:t>
            </a:r>
            <a:r>
              <a:rPr lang="en-US" b="1" dirty="0" smtClean="0"/>
              <a:t>.</a:t>
            </a:r>
          </a:p>
          <a:p>
            <a:pPr algn="just"/>
            <a:r>
              <a:rPr lang="en-US" dirty="0"/>
              <a:t>Notable examples </a:t>
            </a:r>
            <a:r>
              <a:rPr lang="en-US" dirty="0" smtClean="0"/>
              <a:t>of the law of confidence are </a:t>
            </a:r>
            <a:r>
              <a:rPr lang="en-US" dirty="0"/>
              <a:t>the</a:t>
            </a:r>
            <a:r>
              <a:rPr lang="en-US" b="1" dirty="0"/>
              <a:t> formula for making Coca-Cola and the source code for windows. </a:t>
            </a:r>
            <a:endParaRPr lang="en-US" b="1" dirty="0" smtClean="0"/>
          </a:p>
          <a:p>
            <a:pPr algn="just"/>
            <a:r>
              <a:rPr lang="en-US" dirty="0" smtClean="0"/>
              <a:t>The </a:t>
            </a:r>
            <a:r>
              <a:rPr lang="en-US" dirty="0"/>
              <a:t>law of confidence </a:t>
            </a:r>
            <a:r>
              <a:rPr lang="en-US" b="1" dirty="0"/>
              <a:t>imposes a duty of confidentiality on any person who is connected with the production process. The protection provided by the law of confidence lasts till the process is discovered by another inventor separately. </a:t>
            </a:r>
          </a:p>
          <a:p>
            <a:pPr algn="just"/>
            <a:endParaRPr lang="en-US" dirty="0"/>
          </a:p>
        </p:txBody>
      </p:sp>
    </p:spTree>
    <p:extLst>
      <p:ext uri="{BB962C8B-B14F-4D97-AF65-F5344CB8AC3E}">
        <p14:creationId xmlns:p14="http://schemas.microsoft.com/office/powerpoint/2010/main" val="3303587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HISTORICAL DEVELOPMENT</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b="1" dirty="0"/>
              <a:t>The law of breach of confidence traces its roots from the middle of the nineteenth century</a:t>
            </a:r>
            <a:r>
              <a:rPr lang="en-US" b="1" dirty="0" smtClean="0"/>
              <a:t>.</a:t>
            </a:r>
          </a:p>
          <a:p>
            <a:pPr algn="just"/>
            <a:r>
              <a:rPr lang="en-US" dirty="0" smtClean="0"/>
              <a:t> </a:t>
            </a:r>
            <a:r>
              <a:rPr lang="en-US" b="1" dirty="0"/>
              <a:t>The leading case to deal with the subject matter was </a:t>
            </a:r>
            <a:r>
              <a:rPr lang="en-US" b="1" i="1" dirty="0"/>
              <a:t>Prince Albert v Strange</a:t>
            </a:r>
            <a:r>
              <a:rPr lang="en-US" b="1" dirty="0"/>
              <a:t>. </a:t>
            </a:r>
            <a:endParaRPr lang="en-US" b="1" dirty="0" smtClean="0"/>
          </a:p>
          <a:p>
            <a:pPr algn="just"/>
            <a:r>
              <a:rPr lang="en-US" dirty="0" smtClean="0"/>
              <a:t>Queen </a:t>
            </a:r>
            <a:r>
              <a:rPr lang="en-US" dirty="0"/>
              <a:t>Victoria and her consort had executed a private collection of etchings of which impressions had been printed and carefully guarded. </a:t>
            </a:r>
            <a:endParaRPr lang="en-US" dirty="0" smtClean="0"/>
          </a:p>
          <a:p>
            <a:pPr algn="just"/>
            <a:r>
              <a:rPr lang="en-US" dirty="0" smtClean="0"/>
              <a:t>By </a:t>
            </a:r>
            <a:r>
              <a:rPr lang="en-US" dirty="0"/>
              <a:t>his amended bill, the Prince asserted that Strange, together with two other defendants, both called judge, and their confederates, had in some manner obtained impressions, which had been surreptitiously taken from the plates. </a:t>
            </a:r>
          </a:p>
        </p:txBody>
      </p:sp>
    </p:spTree>
    <p:extLst>
      <p:ext uri="{BB962C8B-B14F-4D97-AF65-F5344CB8AC3E}">
        <p14:creationId xmlns:p14="http://schemas.microsoft.com/office/powerpoint/2010/main" val="14090675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HISTORICAL DEVELOPMENT</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US" b="1" dirty="0" smtClean="0"/>
              <a:t>The defendants were restrained by injunction from exhibiting, publishing, parting with or disposing of the etchings, and from printing a descriptive catalogue of the etchings.  </a:t>
            </a:r>
          </a:p>
          <a:p>
            <a:r>
              <a:rPr lang="en-US" dirty="0"/>
              <a:t>Lord </a:t>
            </a:r>
            <a:r>
              <a:rPr lang="en-US" dirty="0" err="1"/>
              <a:t>Cottenham</a:t>
            </a:r>
            <a:r>
              <a:rPr lang="en-US" dirty="0"/>
              <a:t> L.C. said</a:t>
            </a:r>
            <a:r>
              <a:rPr lang="en-US" dirty="0" smtClean="0"/>
              <a:t>:</a:t>
            </a:r>
            <a:r>
              <a:rPr lang="en-US" dirty="0"/>
              <a:t> </a:t>
            </a:r>
          </a:p>
          <a:p>
            <a:pPr algn="just"/>
            <a:r>
              <a:rPr lang="en-US" b="1" dirty="0"/>
              <a:t>…I am clearly of opinion that the exclusive right and interest of the plaintiff in the composition or work in question being established, there being no right or interest whatever in the defendant, the plaintiff is entitled to the injunction of this court to protect him against the invasion of such right and interest by the defendant, which the publication of any catalogue would undoubtedly be; but this case by no means depends solely upon the question of property, </a:t>
            </a:r>
            <a:r>
              <a:rPr lang="en-US" b="1" u="sng" dirty="0"/>
              <a:t>for a breach of trust, confidence, or contract, would of itself entitle the plaintiff to an injunction</a:t>
            </a:r>
            <a:r>
              <a:rPr lang="en-US" b="1" u="sng" dirty="0" smtClean="0"/>
              <a:t>.”</a:t>
            </a:r>
            <a:endParaRPr lang="en-US" b="1" u="sng" dirty="0"/>
          </a:p>
        </p:txBody>
      </p:sp>
    </p:spTree>
    <p:extLst>
      <p:ext uri="{BB962C8B-B14F-4D97-AF65-F5344CB8AC3E}">
        <p14:creationId xmlns:p14="http://schemas.microsoft.com/office/powerpoint/2010/main" val="3003603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HISTORICAL DEVELOPMENT</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US" b="1" dirty="0"/>
              <a:t>The nature of an action for breach of confidence was further considered in the case of </a:t>
            </a:r>
            <a:r>
              <a:rPr lang="en-US" b="1" i="1" dirty="0"/>
              <a:t>Morison v Moat</a:t>
            </a:r>
            <a:r>
              <a:rPr lang="en-US" b="1" dirty="0"/>
              <a:t>. </a:t>
            </a:r>
            <a:endParaRPr lang="en-US" b="1" dirty="0" smtClean="0"/>
          </a:p>
          <a:p>
            <a:pPr algn="just"/>
            <a:r>
              <a:rPr lang="en-US" dirty="0" smtClean="0"/>
              <a:t>In </a:t>
            </a:r>
            <a:r>
              <a:rPr lang="en-US" dirty="0"/>
              <a:t>that case Morison senior and Moat senior entered a partnership to exploit Morison senior’s “invention” (unpatented), which was sold as “Morison’s Universal Medicine”. Morison senior gave the recipe of the medicine to Moat senior under a bond not to reveal it to any other person. Shortly before moat senior’s death he appointed his son, the defendant, to succeed him in partnership, as he had power to do. Morison senior and his sons were led to believe that Moat had not told the secret recipe to the defendant, but he had. The partnership eventually terminated and Moat junior began to manufacture in accordance with the recipe of his own account. </a:t>
            </a:r>
            <a:endParaRPr lang="en-US" dirty="0" smtClean="0"/>
          </a:p>
          <a:p>
            <a:pPr algn="just"/>
            <a:r>
              <a:rPr lang="en-US" b="1" dirty="0" smtClean="0"/>
              <a:t>The </a:t>
            </a:r>
            <a:r>
              <a:rPr lang="en-US" b="1" dirty="0" err="1"/>
              <a:t>Morisons</a:t>
            </a:r>
            <a:r>
              <a:rPr lang="en-US" b="1" dirty="0"/>
              <a:t> succeeded in obtaining an injunction to restrain him , though they failed to have enjoined from using the name “Morison’s Universal Medicine</a:t>
            </a:r>
            <a:r>
              <a:rPr lang="en-US" b="1" dirty="0" smtClean="0"/>
              <a:t>.</a:t>
            </a:r>
            <a:endParaRPr lang="en-US" b="1" dirty="0"/>
          </a:p>
        </p:txBody>
      </p:sp>
    </p:spTree>
    <p:extLst>
      <p:ext uri="{BB962C8B-B14F-4D97-AF65-F5344CB8AC3E}">
        <p14:creationId xmlns:p14="http://schemas.microsoft.com/office/powerpoint/2010/main" val="157354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HISTORICAL DEVELOPMENT</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r>
              <a:rPr lang="en-US" dirty="0"/>
              <a:t>Turner V.C stated as follows</a:t>
            </a:r>
            <a:r>
              <a:rPr lang="en-US" dirty="0" smtClean="0"/>
              <a:t>:</a:t>
            </a:r>
            <a:endParaRPr lang="en-US" dirty="0"/>
          </a:p>
          <a:p>
            <a:pPr algn="just"/>
            <a:r>
              <a:rPr lang="en-US" b="1" dirty="0"/>
              <a:t>The defendant admits that the secret was communicated to him by Thomas Moat. His allegation that he acquired knowledge of it by acting as partner in the concern is disapproved; and it is </a:t>
            </a:r>
            <a:r>
              <a:rPr lang="en-US" b="1" dirty="0" err="1"/>
              <a:t>shewn</a:t>
            </a:r>
            <a:r>
              <a:rPr lang="en-US" b="1" dirty="0"/>
              <a:t> that, if he did acquire such a  knowledge, he did so surreptitiously. The question is whether there was an equity against him; and I am of the opinion that there was.  It was clearly a breach of faith and of contract on the part of Thomas Moat to communicate the secret. The defendant derives under that breach of faith and of contract, and I think he can gain no title to by it.</a:t>
            </a:r>
          </a:p>
          <a:p>
            <a:pPr algn="just"/>
            <a:endParaRPr lang="en-US" dirty="0"/>
          </a:p>
        </p:txBody>
      </p:sp>
    </p:spTree>
    <p:extLst>
      <p:ext uri="{BB962C8B-B14F-4D97-AF65-F5344CB8AC3E}">
        <p14:creationId xmlns:p14="http://schemas.microsoft.com/office/powerpoint/2010/main" val="7310140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TotalTime>
  <Words>2879</Words>
  <Application>Microsoft Office PowerPoint</Application>
  <PresentationFormat>On-screen Show (4:3)</PresentationFormat>
  <Paragraphs>137</Paragraphs>
  <Slides>37</Slides>
  <Notes>1</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 UNIVERSITY OF LUSAKA SCHOOL OF LAW </vt:lpstr>
      <vt:lpstr>Structure of Presentation </vt:lpstr>
      <vt:lpstr>Introduction  </vt:lpstr>
      <vt:lpstr>Introduction  </vt:lpstr>
      <vt:lpstr>Introduction  </vt:lpstr>
      <vt:lpstr>HISTORICAL DEVELOPMENT </vt:lpstr>
      <vt:lpstr>HISTORICAL DEVELOPMENT </vt:lpstr>
      <vt:lpstr>HISTORICAL DEVELOPMENT </vt:lpstr>
      <vt:lpstr>HISTORICAL DEVELOPMENT </vt:lpstr>
      <vt:lpstr>HISTORICAL DEVELOPMENT </vt:lpstr>
      <vt:lpstr>ELEMENTS OF THE BREACH OF CONFIDENCE </vt:lpstr>
      <vt:lpstr>ELEMENTS OF THE BREACH OF CONFIDENCE </vt:lpstr>
      <vt:lpstr>CONFIDENTIAL QUALITY    </vt:lpstr>
      <vt:lpstr>CONFIDENTIAL QUALITY    </vt:lpstr>
      <vt:lpstr>CONFIDENTIAL QUALITY    </vt:lpstr>
      <vt:lpstr>Trade Secrets </vt:lpstr>
      <vt:lpstr>Trade Secrets</vt:lpstr>
      <vt:lpstr>Trade Secrets</vt:lpstr>
      <vt:lpstr>Government Secrets</vt:lpstr>
      <vt:lpstr>Government Secrets</vt:lpstr>
      <vt:lpstr>Government Secrets</vt:lpstr>
      <vt:lpstr>Government Secrets</vt:lpstr>
      <vt:lpstr>Personal Information </vt:lpstr>
      <vt:lpstr>Personal Information </vt:lpstr>
      <vt:lpstr>CONFIDENTIAL OBLIGATION  </vt:lpstr>
      <vt:lpstr>Fiduciary Relationships </vt:lpstr>
      <vt:lpstr>Fiduciary Relationships </vt:lpstr>
      <vt:lpstr>Contractual Relationships </vt:lpstr>
      <vt:lpstr>Employer/Employee Relationship </vt:lpstr>
      <vt:lpstr>Employer/Employee Relationship </vt:lpstr>
      <vt:lpstr>Employer/Employee Relationship </vt:lpstr>
      <vt:lpstr>Third Party Relationship </vt:lpstr>
      <vt:lpstr>UNATHORISED USE OF CONFIDENTIAL INFORMATION </vt:lpstr>
      <vt:lpstr>UNATHORISED USE OF CONFIDENTIAL INFORMATION </vt:lpstr>
      <vt:lpstr>REMEDIES </vt:lpstr>
      <vt:lpstr>PUBLIC INTEREST DEFENCE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9</cp:revision>
  <dcterms:created xsi:type="dcterms:W3CDTF">2014-05-04T13:25:55Z</dcterms:created>
  <dcterms:modified xsi:type="dcterms:W3CDTF">2014-05-04T14:49:19Z</dcterms:modified>
</cp:coreProperties>
</file>